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333" r:id="rId4"/>
    <p:sldId id="320" r:id="rId5"/>
    <p:sldId id="331" r:id="rId6"/>
    <p:sldId id="332" r:id="rId7"/>
    <p:sldId id="330" r:id="rId8"/>
    <p:sldId id="329" r:id="rId9"/>
    <p:sldId id="328" r:id="rId10"/>
    <p:sldId id="327" r:id="rId11"/>
    <p:sldId id="322" r:id="rId12"/>
    <p:sldId id="326" r:id="rId13"/>
    <p:sldId id="323" r:id="rId14"/>
    <p:sldId id="262" r:id="rId15"/>
  </p:sldIdLst>
  <p:sldSz cx="9144000" cy="6858000" type="screen4x3"/>
  <p:notesSz cx="6858000" cy="9144000"/>
  <p:embeddedFontLst>
    <p:embeddedFont>
      <p:font typeface="이롭게 바탕체 OTF Medium" panose="020B0600000101010101" pitchFamily="34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algun Gothic" panose="020B0503020000020004" pitchFamily="34" charset="-127"/>
      <p:regular r:id="rId24"/>
      <p:bold r:id="rId25"/>
    </p:embeddedFont>
    <p:embeddedFont>
      <p:font typeface="Malgun Gothic" panose="020B0503020000020004" pitchFamily="34" charset="-127"/>
      <p:regular r:id="rId24"/>
      <p:bold r:id="rId25"/>
    </p:embeddedFont>
    <p:embeddedFont>
      <p:font typeface="Nanum Myeongjo" panose="02020603020101020101" pitchFamily="18" charset="-127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F0000"/>
    <a:srgbClr val="FFC7C6"/>
    <a:srgbClr val="FF9F9F"/>
    <a:srgbClr val="FF4B4B"/>
    <a:srgbClr val="E2F0D9"/>
    <a:srgbClr val="E8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90" autoAdjust="0"/>
    <p:restoredTop sz="91435" autoAdjust="0"/>
  </p:normalViewPr>
  <p:slideViewPr>
    <p:cSldViewPr snapToGrid="0">
      <p:cViewPr varScale="1">
        <p:scale>
          <a:sx n="102" d="100"/>
          <a:sy n="102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2:17:53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2:18:03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1 412 24575,'38'-7'0,"5"1"0,-18 6 0,1 0 0,-3 0 0,0 0 0,3 0 0,0 0 0,-3 0 0,0 0 0,2 0 0,10 0 0,-1 0 0,1 0 0,0 0 0,0 0 0,-10 0 0,8 0 0,-17 0 0,7 0 0,-9 0 0,0 0 0,0 0 0,-1 0 0,10 0 0,2 0 0,9 0 0,29 0 0,-21 0 0,32 0 0,-24 0 0,1 0 0,-14 0 0,-4 0 0,-17 0 0,8 0 0,-10 0 0,-1 0 0,1 7 0,-1-6 0,10 5 0,2-6 0,38 0 0,-22 0 0,34 0 0,-37 8 0,9-6 0,-21 6 0,-3-8 0,-9 0 0,0 0 0,0 0 0,-1 5 0,10-4 0,1 4 0,24-5 0,2 0 0,12 0 0,1 0 0,33 0 0,-38 0 0,35 0 0,-55 8 0,9-6 0,-13 5 0,-8-7 0,-3 0 0,-9 0 0,-1 0 0,0 0 0,9 0 0,3 0 0,54 0 0,-21 0 0,37 0 0,-32 0 0,15 0 0,-12 0 0,-1 0 0,-18 0 0,-12 0 0,-9 0 0,-3 7 0,-9-6 0,-6 11 0,-8-35 0,-2 16 0,-12-34 0,6 24 0,-9-15 0,8 6 0,-5 0 0,6 3 0,-7-1 0,0 8 0,-1-8 0,2 10 0,0 0 0,0 6 0,0-5 0,-1 5 0,1 0 0,0-4 0,0 10 0,6-10 0,-5 10 0,6-4 0,-7 6 0,7-7 0,-5 6 0,4-5 0,-6 6 0,-1-7 0,1 6 0,0-6 0,0 2 0,1 3 0,1-3 0,-1 5 0,0 0 0,0 0 0,-1 0 0,1 0 0,-10 0 0,6 0 0,-6 0 0,8 0 0,1 0 0,1 0 0,-10 0 0,7 0 0,-8 0 0,1 0 0,6 6 0,-15-4 0,15 4 0,-6 0 0,9-4 0,-1 4 0,2-6 0,-1 6 0,1-4 0,-1 10 0,1-10 0,-1 4 0,0 0 0,-1-4 0,2 4 0,0-1 0,0-3 0,0 3 0,1-5 0,-2 0 0,2 0 0,-1 0 0,1 0 0,-1 0 0,0 0 0,-10 0 0,6 0 0,-6 0 0,-13 0 0,8 0 0,-19 0 0,21 0 0,2 0 0,1 0 0,7 0 0,-7 0 0,10 0 0,0 0 0,1 0 0,-10 0 0,6 0 0,-17 0 0,17 0 0,-17 0 0,17 0 0,-7 0 0,9 0 0,7-6 0,-5 4 0,-5-12 0,-7 12 0,-11-13 0,-27 13 0,20-14 0,-32 14 0,35-13 0,-8 13 0,12-6 0,9 2 0,3 4 0,9-4 0,7-1 0,-5 6 0,-2-5 0,-11-2 0,-7 6 0,6-6 0,-7 8 0,8-8 0,-10 6 0,0-5 0,9 7 0,3 0 0,8 0 0,1-7 0,0 6 0,1-6 0,5 12 0,3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8BA0DF-88BB-4E1F-B424-CEBE37743D0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591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945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763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56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13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09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29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8431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530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A856107-360E-4C63-9662-99C4A0F72F7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5/8/20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05DF92-BFE0-4724-AA8C-C79C3217EDB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78" lvl="1" indent="-323992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68" lvl="2" indent="-287993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57" lvl="3" indent="-215995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46" lvl="4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935" lvl="5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924" lvl="6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377" rtl="0" eaLnBrk="1" latinLnBrk="1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C93F15D2-B53C-4D46-9B6E-274BD524975E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5/8/20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2D2996F-BCE3-4065-98B3-CA71850DB68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78" lvl="1" indent="-323992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68" lvl="2" indent="-287993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57" lvl="3" indent="-215995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46" lvl="4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935" lvl="5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924" lvl="6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377" rtl="0" eaLnBrk="1" latinLnBrk="1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ustomXml" Target="../ink/ink2.xml"/><Relationship Id="rId5" Type="http://schemas.openxmlformats.org/officeDocument/2006/relationships/image" Target="../media/image20.svg"/><Relationship Id="rId10" Type="http://schemas.openxmlformats.org/officeDocument/2006/relationships/image" Target="../media/image210.png"/><Relationship Id="rId4" Type="http://schemas.openxmlformats.org/officeDocument/2006/relationships/image" Target="../media/image19.png"/><Relationship Id="rId9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http://www.newsje.com/news/photo/201808/112663_122531_4825.p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-2222460" y="1573200"/>
            <a:ext cx="13588920" cy="442656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-827280" y="2680920"/>
            <a:ext cx="107982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en-US" sz="2400" b="1" spc="-1">
                <a:solidFill>
                  <a:srgbClr val="000000"/>
                </a:solidFill>
                <a:latin typeface="Arial"/>
              </a:rPr>
              <a:t>고객 맞춤형 온〮오프라인 판매전략 개발을 통한 </a:t>
            </a:r>
            <a:endParaRPr lang="en-US" sz="2400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4800" b="1" spc="-1">
                <a:solidFill>
                  <a:srgbClr val="000000"/>
                </a:solidFill>
                <a:latin typeface="Arial"/>
              </a:rPr>
              <a:t>동천마켓의 매출 증대</a:t>
            </a:r>
            <a:endParaRPr lang="en-US" sz="4800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866280" y="5177880"/>
            <a:ext cx="29023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pc="-1" dirty="0" err="1">
                <a:solidFill>
                  <a:srgbClr val="000000"/>
                </a:solidFill>
                <a:latin typeface="Calibri"/>
              </a:rPr>
              <a:t>B반</a:t>
            </a: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 1조</a:t>
            </a:r>
          </a:p>
          <a:p>
            <a:pPr>
              <a:lnSpc>
                <a:spcPct val="100000"/>
              </a:lnSpc>
            </a:pPr>
            <a:r>
              <a:rPr lang="ko-KR" altLang="en-US" sz="2400" b="1" spc="-1" dirty="0" err="1">
                <a:solidFill>
                  <a:srgbClr val="000000"/>
                </a:solidFill>
                <a:latin typeface="Calibri"/>
              </a:rPr>
              <a:t>황소희</a:t>
            </a:r>
            <a:endParaRPr lang="en-US" sz="2400" b="1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연관분석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회귀모형기반 </a:t>
            </a:r>
            <a:r>
              <a:rPr lang="ko-KR" altLang="en-US" sz="2400" b="1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연관상품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8FF71AF-D441-414F-BCB9-8514BA577F14}"/>
              </a:ext>
            </a:extLst>
          </p:cNvPr>
          <p:cNvGrpSpPr/>
          <p:nvPr/>
        </p:nvGrpSpPr>
        <p:grpSpPr>
          <a:xfrm>
            <a:off x="1471860" y="2364321"/>
            <a:ext cx="5846002" cy="2733773"/>
            <a:chOff x="732824" y="1725493"/>
            <a:chExt cx="7421930" cy="3470726"/>
          </a:xfrm>
        </p:grpSpPr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662598B0-A993-47CC-B008-19EAA9F054EB}"/>
                </a:ext>
              </a:extLst>
            </p:cNvPr>
            <p:cNvSpPr/>
            <p:nvPr/>
          </p:nvSpPr>
          <p:spPr>
            <a:xfrm>
              <a:off x="989246" y="1773232"/>
              <a:ext cx="4201366" cy="337524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3077" tIns="41538" rIns="83077" bIns="41538"/>
            <a:lstStyle/>
            <a:p>
              <a:pPr>
                <a:lnSpc>
                  <a:spcPct val="100000"/>
                </a:lnSpc>
              </a:pPr>
              <a:endParaRPr lang="en-US" sz="2215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D386BA-E6C4-C140-B3D6-8A2DC8078EE5}"/>
                </a:ext>
              </a:extLst>
            </p:cNvPr>
            <p:cNvGrpSpPr/>
            <p:nvPr/>
          </p:nvGrpSpPr>
          <p:grpSpPr>
            <a:xfrm>
              <a:off x="732824" y="2176482"/>
              <a:ext cx="3367036" cy="2794000"/>
              <a:chOff x="581843" y="1596752"/>
              <a:chExt cx="3367036" cy="279400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E95D139-3106-4F4C-93AB-00D6122BA333}"/>
                  </a:ext>
                </a:extLst>
              </p:cNvPr>
              <p:cNvGrpSpPr/>
              <p:nvPr/>
            </p:nvGrpSpPr>
            <p:grpSpPr>
              <a:xfrm>
                <a:off x="581843" y="1596752"/>
                <a:ext cx="3346994" cy="2794000"/>
                <a:chOff x="581843" y="1596752"/>
                <a:chExt cx="3346994" cy="2794000"/>
              </a:xfrm>
            </p:grpSpPr>
            <p:pic>
              <p:nvPicPr>
                <p:cNvPr id="30" name="그림 29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48564797-8DB6-354F-B11E-216F7CCC7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5659"/>
                <a:stretch/>
              </p:blipFill>
              <p:spPr>
                <a:xfrm>
                  <a:off x="581843" y="1596752"/>
                  <a:ext cx="2538277" cy="2794000"/>
                </a:xfrm>
                <a:prstGeom prst="rect">
                  <a:avLst/>
                </a:prstGeom>
              </p:spPr>
            </p:pic>
            <p:pic>
              <p:nvPicPr>
                <p:cNvPr id="33" name="그림 32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156E0C38-60B7-4549-A789-83E78AA66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644" r="324"/>
                <a:stretch/>
              </p:blipFill>
              <p:spPr>
                <a:xfrm>
                  <a:off x="3039489" y="1596752"/>
                  <a:ext cx="889348" cy="2794000"/>
                </a:xfrm>
                <a:prstGeom prst="rect">
                  <a:avLst/>
                </a:prstGeom>
              </p:spPr>
            </p:pic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9569BC6-8830-C748-B354-EF55F19FEA40}"/>
                  </a:ext>
                </a:extLst>
              </p:cNvPr>
              <p:cNvSpPr/>
              <p:nvPr/>
            </p:nvSpPr>
            <p:spPr>
              <a:xfrm>
                <a:off x="3059531" y="1697518"/>
                <a:ext cx="889348" cy="2651243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ore-KR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B5A27EB-BA53-694A-99D0-2C21CA6E8A40}"/>
                </a:ext>
              </a:extLst>
            </p:cNvPr>
            <p:cNvGrpSpPr/>
            <p:nvPr/>
          </p:nvGrpSpPr>
          <p:grpSpPr>
            <a:xfrm>
              <a:off x="4709435" y="1725493"/>
              <a:ext cx="3445319" cy="3470726"/>
              <a:chOff x="4292160" y="1526285"/>
              <a:chExt cx="3445319" cy="347072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C250C86-A57A-A248-8C5E-73A8F0ACF5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2241"/>
              <a:stretch/>
            </p:blipFill>
            <p:spPr>
              <a:xfrm>
                <a:off x="4292160" y="2282581"/>
                <a:ext cx="2538277" cy="271443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FCC7CC1-FD84-CC48-B452-31F361E57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445" r="9377"/>
              <a:stretch/>
            </p:blipFill>
            <p:spPr>
              <a:xfrm>
                <a:off x="6830437" y="2282581"/>
                <a:ext cx="839244" cy="271443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C782DF9-BE65-0541-B736-CEC5A1BFF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4679" y="1526285"/>
                <a:ext cx="3352800" cy="800100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0413ACE-0E4A-6C4A-8C5F-7B017AE97BD6}"/>
                  </a:ext>
                </a:extLst>
              </p:cNvPr>
              <p:cNvSpPr/>
              <p:nvPr/>
            </p:nvSpPr>
            <p:spPr>
              <a:xfrm>
                <a:off x="6819539" y="1621761"/>
                <a:ext cx="889348" cy="337524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ore-KR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43" name="CustomShape 3">
            <a:extLst>
              <a:ext uri="{FF2B5EF4-FFF2-40B4-BE49-F238E27FC236}">
                <a16:creationId xmlns:a16="http://schemas.microsoft.com/office/drawing/2014/main" id="{ED5691FA-1309-154B-8D70-CEA8E3382853}"/>
              </a:ext>
            </a:extLst>
          </p:cNvPr>
          <p:cNvSpPr/>
          <p:nvPr/>
        </p:nvSpPr>
        <p:spPr>
          <a:xfrm>
            <a:off x="217800" y="5456945"/>
            <a:ext cx="8518295" cy="131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소비자는 자신이 더 선호하는 상품을 선택할 수 있고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미처 인지하지 못하던 상품에 대한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니즈를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알게되는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기회를 얻게 된다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endParaRPr lang="en-US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4" name="CustomShape 12">
            <a:extLst>
              <a:ext uri="{FF2B5EF4-FFF2-40B4-BE49-F238E27FC236}">
                <a16:creationId xmlns:a16="http://schemas.microsoft.com/office/drawing/2014/main" id="{B56A3EA4-EC31-4B47-8E7F-D26A217BE14F}"/>
              </a:ext>
            </a:extLst>
          </p:cNvPr>
          <p:cNvSpPr/>
          <p:nvPr/>
        </p:nvSpPr>
        <p:spPr>
          <a:xfrm>
            <a:off x="1741133" y="1653337"/>
            <a:ext cx="5885280" cy="456120"/>
          </a:xfrm>
          <a:prstGeom prst="rect">
            <a:avLst/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000000"/>
                </a:solidFill>
                <a:latin typeface="Calibri"/>
              </a:rPr>
              <a:t>다양한 연관 상품의 추천 및 매장 진열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248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연관분석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회귀모형기반 </a:t>
            </a:r>
            <a:r>
              <a:rPr lang="ko-KR" altLang="en-US" sz="2400" b="1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연관상품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F6B3BB-6E54-A748-89F8-162D4AA53BB0}"/>
              </a:ext>
            </a:extLst>
          </p:cNvPr>
          <p:cNvGrpSpPr/>
          <p:nvPr/>
        </p:nvGrpSpPr>
        <p:grpSpPr>
          <a:xfrm>
            <a:off x="6315634" y="2144864"/>
            <a:ext cx="2129072" cy="3395322"/>
            <a:chOff x="4953000" y="698500"/>
            <a:chExt cx="3302000" cy="5265841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40F67973-321D-FF43-8746-22D66F96B9E2}"/>
                </a:ext>
              </a:extLst>
            </p:cNvPr>
            <p:cNvSpPr/>
            <p:nvPr/>
          </p:nvSpPr>
          <p:spPr>
            <a:xfrm>
              <a:off x="4953000" y="4724400"/>
              <a:ext cx="3302000" cy="1206500"/>
            </a:xfrm>
            <a:prstGeom prst="roundRect">
              <a:avLst/>
            </a:prstGeom>
            <a:noFill/>
            <a:ln w="825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429443DF-3624-C34B-B9A9-81184C301F92}"/>
                </a:ext>
              </a:extLst>
            </p:cNvPr>
            <p:cNvSpPr/>
            <p:nvPr/>
          </p:nvSpPr>
          <p:spPr>
            <a:xfrm>
              <a:off x="4953000" y="698500"/>
              <a:ext cx="3302000" cy="3975100"/>
            </a:xfrm>
            <a:prstGeom prst="roundRect">
              <a:avLst>
                <a:gd name="adj" fmla="val 8205"/>
              </a:avLst>
            </a:prstGeom>
            <a:solidFill>
              <a:schemeClr val="bg1"/>
            </a:solidFill>
            <a:ln w="825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1EF245D-2C39-5A40-B75A-BE296FC85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" t="4000" r="3329" b="4000"/>
            <a:stretch/>
          </p:blipFill>
          <p:spPr>
            <a:xfrm>
              <a:off x="5689600" y="1752600"/>
              <a:ext cx="1803400" cy="1752600"/>
            </a:xfrm>
            <a:prstGeom prst="rect">
              <a:avLst/>
            </a:prstGeom>
          </p:spPr>
        </p:pic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FD31693-8E8D-0F4E-AE45-568250E25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8900" y="4711700"/>
              <a:ext cx="2895600" cy="127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52" name="그래픽 51" descr="바코드">
              <a:extLst>
                <a:ext uri="{FF2B5EF4-FFF2-40B4-BE49-F238E27FC236}">
                  <a16:creationId xmlns:a16="http://schemas.microsoft.com/office/drawing/2014/main" id="{6CE824F4-5BE2-F94E-8E57-11F77557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5900" y="4740279"/>
              <a:ext cx="1085841" cy="1085841"/>
            </a:xfrm>
            <a:prstGeom prst="rect">
              <a:avLst/>
            </a:prstGeom>
          </p:spPr>
        </p:pic>
        <p:pic>
          <p:nvPicPr>
            <p:cNvPr id="53" name="그래픽 52" descr="바코드">
              <a:extLst>
                <a:ext uri="{FF2B5EF4-FFF2-40B4-BE49-F238E27FC236}">
                  <a16:creationId xmlns:a16="http://schemas.microsoft.com/office/drawing/2014/main" id="{779D94AB-7832-7E47-BC29-2BCDC35F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67441" y="4737099"/>
              <a:ext cx="1085841" cy="1085841"/>
            </a:xfrm>
            <a:prstGeom prst="rect">
              <a:avLst/>
            </a:prstGeom>
          </p:spPr>
        </p:pic>
        <p:pic>
          <p:nvPicPr>
            <p:cNvPr id="54" name="그래픽 53" descr="바코드">
              <a:extLst>
                <a:ext uri="{FF2B5EF4-FFF2-40B4-BE49-F238E27FC236}">
                  <a16:creationId xmlns:a16="http://schemas.microsoft.com/office/drawing/2014/main" id="{A78551BC-9510-834E-B468-691D408D5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48536"/>
            <a:stretch/>
          </p:blipFill>
          <p:spPr>
            <a:xfrm>
              <a:off x="7264383" y="4733919"/>
              <a:ext cx="558818" cy="1085841"/>
            </a:xfrm>
            <a:prstGeom prst="rect">
              <a:avLst/>
            </a:prstGeom>
          </p:spPr>
        </p:pic>
        <p:sp>
          <p:nvSpPr>
            <p:cNvPr id="55" name="CustomShape 3">
              <a:extLst>
                <a:ext uri="{FF2B5EF4-FFF2-40B4-BE49-F238E27FC236}">
                  <a16:creationId xmlns:a16="http://schemas.microsoft.com/office/drawing/2014/main" id="{368143E3-F91D-0A47-84DF-BD3FF9B9F077}"/>
                </a:ext>
              </a:extLst>
            </p:cNvPr>
            <p:cNvSpPr/>
            <p:nvPr/>
          </p:nvSpPr>
          <p:spPr>
            <a:xfrm>
              <a:off x="5897865" y="3603832"/>
              <a:ext cx="1468117" cy="4030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3077" tIns="41538" rIns="83077" bIns="41538"/>
            <a:lstStyle/>
            <a:p>
              <a:pPr algn="ctr">
                <a:lnSpc>
                  <a:spcPct val="100000"/>
                </a:lnSpc>
              </a:pPr>
              <a:r>
                <a:rPr lang="ko-KR" altLang="en-US" sz="14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두부</a:t>
              </a:r>
              <a:r>
                <a:rPr lang="en-US" altLang="ko-KR" sz="14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</a:t>
              </a:r>
              <a:r>
                <a:rPr lang="ko-KR" altLang="en-US" sz="14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모</a:t>
              </a:r>
              <a:r>
                <a:rPr lang="en-US" altLang="ko-KR" sz="14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:420g)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ko-KR" sz="16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500</a:t>
              </a:r>
              <a:r>
                <a:rPr lang="ko-KR" altLang="en-US" sz="16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원</a:t>
              </a:r>
              <a:endParaRPr lang="en-US" altLang="ko-KR" sz="1600" b="1" spc="-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CustomShape 3">
              <a:extLst>
                <a:ext uri="{FF2B5EF4-FFF2-40B4-BE49-F238E27FC236}">
                  <a16:creationId xmlns:a16="http://schemas.microsoft.com/office/drawing/2014/main" id="{05CDDFD3-D59D-0048-BC8C-B923296D6681}"/>
                </a:ext>
              </a:extLst>
            </p:cNvPr>
            <p:cNvSpPr/>
            <p:nvPr/>
          </p:nvSpPr>
          <p:spPr>
            <a:xfrm>
              <a:off x="5897865" y="1027525"/>
              <a:ext cx="1421772" cy="4030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3077" tIns="41538" rIns="83077" bIns="41538"/>
            <a:lstStyle/>
            <a:p>
              <a:pPr algn="ctr">
                <a:lnSpc>
                  <a:spcPct val="100000"/>
                </a:lnSpc>
              </a:pPr>
              <a:r>
                <a:rPr lang="ko-KR" altLang="en-US" sz="1050" b="1" spc="-1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동천마켓</a:t>
              </a:r>
              <a:endParaRPr lang="en-US" altLang="ko-KR" sz="1050" b="1" spc="-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20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할인쿠폰</a:t>
              </a:r>
              <a:endParaRPr lang="en-US" altLang="ko-KR" sz="2000" b="1" spc="-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CustomShape 3">
              <a:extLst>
                <a:ext uri="{FF2B5EF4-FFF2-40B4-BE49-F238E27FC236}">
                  <a16:creationId xmlns:a16="http://schemas.microsoft.com/office/drawing/2014/main" id="{88BC3812-3267-9C43-8320-2C7BD9A8F8B9}"/>
                </a:ext>
              </a:extLst>
            </p:cNvPr>
            <p:cNvSpPr/>
            <p:nvPr/>
          </p:nvSpPr>
          <p:spPr>
            <a:xfrm>
              <a:off x="5844506" y="5561323"/>
              <a:ext cx="1468117" cy="4030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3077" tIns="41538" rIns="83077" bIns="41538"/>
            <a:lstStyle/>
            <a:p>
              <a:pPr algn="ctr">
                <a:lnSpc>
                  <a:spcPct val="100000"/>
                </a:lnSpc>
              </a:pPr>
              <a:r>
                <a:rPr lang="en-US" altLang="ko-KR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1125</a:t>
              </a:r>
              <a:r>
                <a:rPr lang="ko-KR" altLang="en-US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4261</a:t>
              </a:r>
              <a:r>
                <a:rPr lang="ko-KR" altLang="en-US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5328</a:t>
              </a:r>
              <a:r>
                <a:rPr lang="ko-KR" altLang="en-US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200" b="1" spc="-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1234</a:t>
              </a:r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06F45A3C-190F-834D-9989-88CD626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3792" y="4006850"/>
              <a:ext cx="582590" cy="582590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A0C9DC-5189-4044-8741-F4223B88ED76}"/>
              </a:ext>
            </a:extLst>
          </p:cNvPr>
          <p:cNvSpPr/>
          <p:nvPr/>
        </p:nvSpPr>
        <p:spPr>
          <a:xfrm>
            <a:off x="6169934" y="5779135"/>
            <a:ext cx="2420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▲ 콩나물을 사는 고객 대상으로 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 두부 할인쿠폰 발행  </a:t>
            </a:r>
            <a:endParaRPr lang="ko-Kore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3A3391-E422-9640-A8F0-47967F593182}"/>
              </a:ext>
            </a:extLst>
          </p:cNvPr>
          <p:cNvSpPr/>
          <p:nvPr/>
        </p:nvSpPr>
        <p:spPr>
          <a:xfrm>
            <a:off x="6536730" y="1608613"/>
            <a:ext cx="1660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F3F3F"/>
                </a:solidFill>
                <a:latin typeface="Arial" panose="020B0604020202020204" pitchFamily="34" charset="0"/>
              </a:rPr>
              <a:t> 할인 쿠폰 발행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D155F18-AC08-6148-8596-56A8861DD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4" y="1911840"/>
            <a:ext cx="5603183" cy="38672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BCD3B4-E8D2-234F-A80C-463759AC7C0C}"/>
              </a:ext>
            </a:extLst>
          </p:cNvPr>
          <p:cNvSpPr/>
          <p:nvPr/>
        </p:nvSpPr>
        <p:spPr>
          <a:xfrm>
            <a:off x="5804614" y="142299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000000"/>
                </a:solidFill>
              </a:rPr>
              <a:t> </a:t>
            </a:r>
            <a:endParaRPr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47F0158-5FFE-6F46-A626-CE8246F416B3}"/>
                  </a:ext>
                </a:extLst>
              </p14:cNvPr>
              <p14:cNvContentPartPr/>
              <p14:nvPr/>
            </p14:nvContentPartPr>
            <p14:xfrm>
              <a:off x="1319880" y="3106292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47F0158-5FFE-6F46-A626-CE8246F416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6880" y="304329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D961003-FAB9-1C48-AEEF-F66C8C529229}"/>
                  </a:ext>
                </a:extLst>
              </p14:cNvPr>
              <p14:cNvContentPartPr/>
              <p14:nvPr/>
            </p14:nvContentPartPr>
            <p14:xfrm>
              <a:off x="440400" y="1978412"/>
              <a:ext cx="1079640" cy="1724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D961003-FAB9-1C48-AEEF-F66C8C5292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760" y="1915412"/>
                <a:ext cx="120528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595644-71EC-264E-A48F-3199F9094296}"/>
              </a:ext>
            </a:extLst>
          </p:cNvPr>
          <p:cNvSpPr/>
          <p:nvPr/>
        </p:nvSpPr>
        <p:spPr>
          <a:xfrm>
            <a:off x="637460" y="1670370"/>
            <a:ext cx="1151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</a:rPr>
              <a:t>매장 진열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1743EB-7FB4-1647-AEAD-C05665F69825}"/>
              </a:ext>
            </a:extLst>
          </p:cNvPr>
          <p:cNvSpPr/>
          <p:nvPr/>
        </p:nvSpPr>
        <p:spPr>
          <a:xfrm>
            <a:off x="519229" y="1766097"/>
            <a:ext cx="118231" cy="1182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AAA38B-ECF6-C341-8F9E-7CAE24C064A5}"/>
              </a:ext>
            </a:extLst>
          </p:cNvPr>
          <p:cNvSpPr/>
          <p:nvPr/>
        </p:nvSpPr>
        <p:spPr>
          <a:xfrm>
            <a:off x="6480755" y="1703347"/>
            <a:ext cx="118231" cy="1182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97AC033-0146-5E4C-B039-0E75B87C2994}"/>
              </a:ext>
            </a:extLst>
          </p:cNvPr>
          <p:cNvSpPr/>
          <p:nvPr/>
        </p:nvSpPr>
        <p:spPr>
          <a:xfrm>
            <a:off x="797682" y="5791623"/>
            <a:ext cx="5255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▲ 연관 분석 결과 추천 점수가 가장 높게 나온 연관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상품끼리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가깝게 진열   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9054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시계열</a:t>
            </a:r>
            <a:r>
              <a:rPr lang="ko-KR" altLang="en-US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 분석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62598B0-A993-47CC-B008-19EAA9F054EB}"/>
              </a:ext>
            </a:extLst>
          </p:cNvPr>
          <p:cNvSpPr/>
          <p:nvPr/>
        </p:nvSpPr>
        <p:spPr>
          <a:xfrm>
            <a:off x="989246" y="1447556"/>
            <a:ext cx="4201366" cy="3375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>
              <a:lnSpc>
                <a:spcPct val="100000"/>
              </a:lnSpc>
            </a:pPr>
            <a:endParaRPr lang="en-US" sz="2215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[ARIMA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재고관리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54291E89-434D-C940-AC02-BA46B59785DD}"/>
              </a:ext>
            </a:extLst>
          </p:cNvPr>
          <p:cNvSpPr/>
          <p:nvPr/>
        </p:nvSpPr>
        <p:spPr>
          <a:xfrm>
            <a:off x="442104" y="5158540"/>
            <a:ext cx="8518295" cy="131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algn="ctr">
              <a:lnSpc>
                <a:spcPct val="100000"/>
              </a:lnSpc>
            </a:pP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매장인만큼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상품의 신선도는 매장의 핵심 관리 대상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주기로 매출 이력을 파악하여 재고관리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분석을 통한 예측으로 재고관리 비용을 줄일 수 있다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04C18457-CA80-0141-B9EA-715A356A302B}"/>
              </a:ext>
            </a:extLst>
          </p:cNvPr>
          <p:cNvSpPr/>
          <p:nvPr/>
        </p:nvSpPr>
        <p:spPr>
          <a:xfrm>
            <a:off x="1629360" y="1667826"/>
            <a:ext cx="5885280" cy="456120"/>
          </a:xfrm>
          <a:prstGeom prst="rect">
            <a:avLst/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000000"/>
                </a:solidFill>
                <a:latin typeface="Calibri"/>
              </a:rPr>
              <a:t>상품의 신선도를 위한 재고 관리 필수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A0101-B393-5B4B-82A1-8C1F34137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2" y="2388041"/>
            <a:ext cx="3709765" cy="260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711141-E71E-6549-A0AF-B64AFEC7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06" y="2362039"/>
            <a:ext cx="3593448" cy="26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88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73120" y="3136680"/>
            <a:ext cx="6197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>
                <a:solidFill>
                  <a:srgbClr val="FFFFFF"/>
                </a:solidFill>
                <a:latin typeface="Calibri"/>
              </a:rPr>
              <a:t>감사합니다.</a:t>
            </a:r>
            <a:endParaRPr lang="en-US" sz="3200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73120" y="3136680"/>
            <a:ext cx="6197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>
                <a:solidFill>
                  <a:srgbClr val="FFFFFF"/>
                </a:solidFill>
                <a:latin typeface="Calibri"/>
              </a:rPr>
              <a:t>감사합니다.</a:t>
            </a:r>
            <a:endParaRPr lang="en-US" sz="3200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3B356-5205-3B48-9889-AFDEA52DAC2B}"/>
              </a:ext>
            </a:extLst>
          </p:cNvPr>
          <p:cNvSpPr txBox="1"/>
          <p:nvPr/>
        </p:nvSpPr>
        <p:spPr>
          <a:xfrm>
            <a:off x="1178904" y="3018773"/>
            <a:ext cx="678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데이터</a:t>
            </a:r>
            <a:r>
              <a:rPr kumimoji="1" lang="ko-KR" altLang="en-US" sz="2800" b="1" dirty="0"/>
              <a:t> 받기 전의 추진배경 및 현황입니다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53224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추진배경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10956"/>
            <a:ext cx="4444948" cy="6621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A566688E-6FC0-8D4B-AB06-D6B56A82A74F}"/>
              </a:ext>
            </a:extLst>
          </p:cNvPr>
          <p:cNvSpPr/>
          <p:nvPr/>
        </p:nvSpPr>
        <p:spPr>
          <a:xfrm>
            <a:off x="766855" y="1539557"/>
            <a:ext cx="8518295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매출 감소로 인해 동천 마켓에 경영난이 발생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경기불황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매출 감소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	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매출을 증대시키기 위한 방안 논의가 필요 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주변 여건을 고려한 매출 증대 방안 필요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 마트의 호재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전철역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신규아파트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신설학교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실버주택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용인시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수지구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유입 인구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17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년 대비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18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년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 증가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트렌드를 고려한 매출 증대 방안 필요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친환경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수요 증대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친환경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판매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브랜딩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강화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동종 업계 증가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</a:p>
          <a:p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신선도 관리를 위해 적정 재고관리가 필요 → 공동구매로 해결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3676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현상 파악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10956"/>
            <a:ext cx="4444948" cy="6621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A566688E-6FC0-8D4B-AB06-D6B56A82A74F}"/>
              </a:ext>
            </a:extLst>
          </p:cNvPr>
          <p:cNvSpPr/>
          <p:nvPr/>
        </p:nvSpPr>
        <p:spPr>
          <a:xfrm>
            <a:off x="442105" y="1242041"/>
            <a:ext cx="8518295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r>
              <a:rPr lang="ko-KR" altLang="en-US" sz="24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매출이 줄어들고 있는 상황에서 구체적인 원인 파악</a:t>
            </a:r>
            <a:endParaRPr lang="en-US" altLang="ko-KR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85970BEA-38D2-E14A-B1DF-4404270C7CD7}"/>
              </a:ext>
            </a:extLst>
          </p:cNvPr>
          <p:cNvSpPr/>
          <p:nvPr/>
        </p:nvSpPr>
        <p:spPr>
          <a:xfrm>
            <a:off x="398053" y="1822276"/>
            <a:ext cx="3783817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r>
              <a:rPr lang="en-US" altLang="ko-KR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</a:t>
            </a:r>
            <a:r>
              <a:rPr lang="ko-KR" altLang="en-US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외부 요인도 중요하지만 내부적으로 </a:t>
            </a:r>
            <a:endParaRPr lang="en-US" altLang="ko-KR" sz="16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온라인 트렌드에 뒤처진 대응이 문제</a:t>
            </a:r>
            <a:endParaRPr lang="en-US" altLang="ko-KR" sz="16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ore-KR" sz="1600" dirty="0"/>
          </a:p>
          <a:p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증거</a:t>
            </a:r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오프라인뿐만 아니라 오아시스 온라인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판매업체는 지속적으로 매출이 증가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6CC2674-4398-FE49-AC93-F2C58924F6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3551" y="3060527"/>
            <a:ext cx="2336800" cy="1739900"/>
          </a:xfrm>
          <a:prstGeom prst="rect">
            <a:avLst/>
          </a:prstGeom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0713D379-24CD-6342-825E-72A4FCDC5B60}"/>
              </a:ext>
            </a:extLst>
          </p:cNvPr>
          <p:cNvSpPr/>
          <p:nvPr/>
        </p:nvSpPr>
        <p:spPr>
          <a:xfrm>
            <a:off x="398052" y="4971977"/>
            <a:ext cx="3783817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lvl="0"/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모바일 기기 활용이 증가 되어 온라인 서비스를 제공하고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있지만</a:t>
            </a:r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온라인 알림 서비스에 그친 상태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배송 서비스 또한 물품을 대량 구매한 고객이나 거동이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불편한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소비자만을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위해 제공되어 있어 한계 발생</a:t>
            </a:r>
            <a:endParaRPr lang="en-US" altLang="ko-Kore-KR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8AB6C4-5110-B64C-AABB-649785312B5C}"/>
              </a:ext>
            </a:extLst>
          </p:cNvPr>
          <p:cNvSpPr/>
          <p:nvPr/>
        </p:nvSpPr>
        <p:spPr>
          <a:xfrm>
            <a:off x="291793" y="1822276"/>
            <a:ext cx="3905816" cy="429154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AA841FA6-C766-B647-A6CE-927A52FBEB42}"/>
              </a:ext>
            </a:extLst>
          </p:cNvPr>
          <p:cNvSpPr/>
          <p:nvPr/>
        </p:nvSpPr>
        <p:spPr>
          <a:xfrm>
            <a:off x="4849262" y="1908197"/>
            <a:ext cx="3783817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r>
              <a:rPr lang="en-US" altLang="ko-KR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</a:t>
            </a:r>
            <a:r>
              <a:rPr lang="ko-KR" altLang="en-US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친환경 상품 중 </a:t>
            </a:r>
            <a:r>
              <a:rPr lang="ko-KR" altLang="en-US" sz="16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유아식</a:t>
            </a:r>
            <a:r>
              <a:rPr lang="ko-KR" altLang="en-US" sz="16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시장 규모 증가</a:t>
            </a:r>
            <a:endParaRPr lang="en-US" altLang="ko-KR" sz="16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ore-KR" sz="1600" dirty="0"/>
          </a:p>
          <a:p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증거</a:t>
            </a:r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온라인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푸드마켓에서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친환경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유아식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시장 규모 증가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1282935-DF32-C840-AE64-2B7EF47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800" y="2916708"/>
            <a:ext cx="70188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5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F03540E-6F87-EC45-825E-3DBA44DF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62427"/>
            <a:ext cx="2169171" cy="15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stomShape 3">
            <a:extLst>
              <a:ext uri="{FF2B5EF4-FFF2-40B4-BE49-F238E27FC236}">
                <a16:creationId xmlns:a16="http://schemas.microsoft.com/office/drawing/2014/main" id="{6EADBE13-E25D-3B49-9FAF-39C39B80182E}"/>
              </a:ext>
            </a:extLst>
          </p:cNvPr>
          <p:cNvSpPr/>
          <p:nvPr/>
        </p:nvSpPr>
        <p:spPr>
          <a:xfrm>
            <a:off x="4572000" y="4897812"/>
            <a:ext cx="3783817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marL="171450" lvl="0" indent="-171450">
              <a:buFontTx/>
              <a:buChar char="-"/>
            </a:pP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맞벌이 가구의 증가로 인해 자녀를 위한 영양가 있는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식품 구매를  하고 싶지만</a:t>
            </a:r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상품의 다양성이 부족한 상태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171450" lvl="0" indent="-171450">
              <a:buFontTx/>
              <a:buChar char="-"/>
            </a:pP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 이용 고객인 엄마들이 선호하는 식품 트렌드를 고려하지 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못해 매출 감소</a:t>
            </a:r>
            <a:endParaRPr lang="en-US" altLang="ko-KR" sz="12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0"/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주변 신규아파트</a:t>
            </a:r>
            <a:r>
              <a:rPr lang="en-US" altLang="ko-KR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신설학교로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인해 </a:t>
            </a:r>
            <a:r>
              <a:rPr lang="ko-KR" altLang="en-US" sz="12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</a:t>
            </a:r>
            <a:r>
              <a:rPr lang="ko-KR" altLang="en-US" sz="12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식품 수요 증가 기대</a:t>
            </a:r>
            <a:endParaRPr lang="en-US" altLang="ko-Kore-KR" sz="1600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1439A52-7C5D-5F41-86C3-7BB3E5D497B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00" y="2941657"/>
            <a:ext cx="1802471" cy="15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7371AB-88A5-B24C-8F5B-5858A88A5FD1}"/>
              </a:ext>
            </a:extLst>
          </p:cNvPr>
          <p:cNvSpPr/>
          <p:nvPr/>
        </p:nvSpPr>
        <p:spPr>
          <a:xfrm>
            <a:off x="4515697" y="1812432"/>
            <a:ext cx="4230250" cy="429154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88188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73120" y="3136680"/>
            <a:ext cx="6197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>
                <a:solidFill>
                  <a:srgbClr val="FFFFFF"/>
                </a:solidFill>
                <a:latin typeface="Calibri"/>
              </a:rPr>
              <a:t>감사합니다.</a:t>
            </a:r>
            <a:endParaRPr lang="en-US" sz="3200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3B356-5205-3B48-9889-AFDEA52DAC2B}"/>
              </a:ext>
            </a:extLst>
          </p:cNvPr>
          <p:cNvSpPr txBox="1"/>
          <p:nvPr/>
        </p:nvSpPr>
        <p:spPr>
          <a:xfrm>
            <a:off x="1603332" y="2843408"/>
            <a:ext cx="596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/>
              <a:t>데이터</a:t>
            </a:r>
            <a:r>
              <a:rPr kumimoji="1" lang="ko-KR" altLang="en-US" sz="2800" b="1" dirty="0"/>
              <a:t> 받은 후의 분석 산출물입니다</a:t>
            </a:r>
            <a:endParaRPr kumimoji="1"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31031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매장별</a:t>
            </a:r>
            <a:r>
              <a:rPr lang="ko-KR" altLang="en-US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 고객 구매력 차이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62598B0-A993-47CC-B008-19EAA9F054EB}"/>
              </a:ext>
            </a:extLst>
          </p:cNvPr>
          <p:cNvSpPr/>
          <p:nvPr/>
        </p:nvSpPr>
        <p:spPr>
          <a:xfrm>
            <a:off x="1347834" y="1447556"/>
            <a:ext cx="4201366" cy="3375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>
              <a:lnSpc>
                <a:spcPct val="100000"/>
              </a:lnSpc>
            </a:pPr>
            <a:endParaRPr lang="en-US" sz="2215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10956"/>
            <a:ext cx="4444948" cy="6621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Boxplot/Tukey’s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HSD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시계이(가) 표시된 사진&#10;&#10;자동 생성된 설명">
            <a:extLst>
              <a:ext uri="{FF2B5EF4-FFF2-40B4-BE49-F238E27FC236}">
                <a16:creationId xmlns:a16="http://schemas.microsoft.com/office/drawing/2014/main" id="{1FA0A5C8-0933-E847-B273-F43E0A72D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/>
          <a:stretch/>
        </p:blipFill>
        <p:spPr bwMode="auto">
          <a:xfrm>
            <a:off x="1668960" y="1408046"/>
            <a:ext cx="2900644" cy="181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9C061CE-3BA2-2C49-BAEE-8AB6F035B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6"/>
          <a:stretch/>
        </p:blipFill>
        <p:spPr bwMode="auto">
          <a:xfrm>
            <a:off x="1668960" y="3503889"/>
            <a:ext cx="2586844" cy="170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stomShape 3">
            <a:extLst>
              <a:ext uri="{FF2B5EF4-FFF2-40B4-BE49-F238E27FC236}">
                <a16:creationId xmlns:a16="http://schemas.microsoft.com/office/drawing/2014/main" id="{A566688E-6FC0-8D4B-AB06-D6B56A82A74F}"/>
              </a:ext>
            </a:extLst>
          </p:cNvPr>
          <p:cNvSpPr/>
          <p:nvPr/>
        </p:nvSpPr>
        <p:spPr>
          <a:xfrm>
            <a:off x="266565" y="5482488"/>
            <a:ext cx="8518295" cy="1018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지점별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차이 분석 결과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매장은 모든 매장과 차이가 있음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지점별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차이 분석 결과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매장은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A,D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 차이가 있음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매장은 다른 프로모션 전략이 필요 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24" name="Google Shape;328;p55">
            <a:extLst>
              <a:ext uri="{FF2B5EF4-FFF2-40B4-BE49-F238E27FC236}">
                <a16:creationId xmlns:a16="http://schemas.microsoft.com/office/drawing/2014/main" id="{53C24C6C-1883-0243-A395-E8B49BDE597E}"/>
              </a:ext>
            </a:extLst>
          </p:cNvPr>
          <p:cNvGrpSpPr/>
          <p:nvPr/>
        </p:nvGrpSpPr>
        <p:grpSpPr>
          <a:xfrm>
            <a:off x="4933983" y="1650387"/>
            <a:ext cx="2238834" cy="1691696"/>
            <a:chOff x="4511079" y="3954525"/>
            <a:chExt cx="2910777" cy="2199426"/>
          </a:xfrm>
        </p:grpSpPr>
        <p:pic>
          <p:nvPicPr>
            <p:cNvPr id="25" name="Google Shape;329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67F2D6F-3988-1042-9295-74CF963BA3C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9854" t="43782" r="61817"/>
            <a:stretch/>
          </p:blipFill>
          <p:spPr>
            <a:xfrm>
              <a:off x="5864922" y="3956221"/>
              <a:ext cx="716007" cy="2196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330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5933303-A5CB-7247-B242-9C17FAC1291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3782" r="81859" b="1"/>
            <a:stretch/>
          </p:blipFill>
          <p:spPr>
            <a:xfrm>
              <a:off x="4511079" y="3957917"/>
              <a:ext cx="1352403" cy="2196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31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1D92296-2093-8644-BFAB-58A90E4D440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2286" t="43782" r="27022"/>
            <a:stretch/>
          </p:blipFill>
          <p:spPr>
            <a:xfrm>
              <a:off x="6513544" y="3954525"/>
              <a:ext cx="908312" cy="2196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332;p55">
              <a:extLst>
                <a:ext uri="{FF2B5EF4-FFF2-40B4-BE49-F238E27FC236}">
                  <a16:creationId xmlns:a16="http://schemas.microsoft.com/office/drawing/2014/main" id="{BF46C976-5776-9441-99FD-C0D20F464330}"/>
                </a:ext>
              </a:extLst>
            </p:cNvPr>
            <p:cNvSpPr/>
            <p:nvPr/>
          </p:nvSpPr>
          <p:spPr>
            <a:xfrm>
              <a:off x="4635542" y="4698349"/>
              <a:ext cx="2628519" cy="265471"/>
            </a:xfrm>
            <a:prstGeom prst="roundRect">
              <a:avLst>
                <a:gd name="adj" fmla="val 16667"/>
              </a:avLst>
            </a:prstGeom>
            <a:solidFill>
              <a:srgbClr val="FF9F9F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333;p55">
              <a:extLst>
                <a:ext uri="{FF2B5EF4-FFF2-40B4-BE49-F238E27FC236}">
                  <a16:creationId xmlns:a16="http://schemas.microsoft.com/office/drawing/2014/main" id="{761AB357-4E95-AF40-8EF2-BD460E810ADC}"/>
                </a:ext>
              </a:extLst>
            </p:cNvPr>
            <p:cNvSpPr/>
            <p:nvPr/>
          </p:nvSpPr>
          <p:spPr>
            <a:xfrm>
              <a:off x="4635542" y="5158789"/>
              <a:ext cx="2628519" cy="265471"/>
            </a:xfrm>
            <a:prstGeom prst="roundRect">
              <a:avLst>
                <a:gd name="adj" fmla="val 16667"/>
              </a:avLst>
            </a:prstGeom>
            <a:solidFill>
              <a:srgbClr val="FF9F9F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334;p55">
              <a:extLst>
                <a:ext uri="{FF2B5EF4-FFF2-40B4-BE49-F238E27FC236}">
                  <a16:creationId xmlns:a16="http://schemas.microsoft.com/office/drawing/2014/main" id="{70416D03-223D-E444-88BF-D063CBC88130}"/>
                </a:ext>
              </a:extLst>
            </p:cNvPr>
            <p:cNvSpPr/>
            <p:nvPr/>
          </p:nvSpPr>
          <p:spPr>
            <a:xfrm>
              <a:off x="4635542" y="5625149"/>
              <a:ext cx="2628519" cy="265471"/>
            </a:xfrm>
            <a:prstGeom prst="roundRect">
              <a:avLst>
                <a:gd name="adj" fmla="val 16667"/>
              </a:avLst>
            </a:prstGeom>
            <a:solidFill>
              <a:srgbClr val="FF9F9F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35;p55">
              <a:extLst>
                <a:ext uri="{FF2B5EF4-FFF2-40B4-BE49-F238E27FC236}">
                  <a16:creationId xmlns:a16="http://schemas.microsoft.com/office/drawing/2014/main" id="{D03256BB-D8E4-574D-969A-1D1C23BD64B6}"/>
                </a:ext>
              </a:extLst>
            </p:cNvPr>
            <p:cNvSpPr/>
            <p:nvPr/>
          </p:nvSpPr>
          <p:spPr>
            <a:xfrm>
              <a:off x="5569121" y="4698349"/>
              <a:ext cx="260432" cy="259551"/>
            </a:xfrm>
            <a:prstGeom prst="rect">
              <a:avLst/>
            </a:prstGeom>
            <a:noFill/>
            <a:ln w="12700" cap="flat" cmpd="sng">
              <a:solidFill>
                <a:srgbClr val="FF4B4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336;p55">
              <a:extLst>
                <a:ext uri="{FF2B5EF4-FFF2-40B4-BE49-F238E27FC236}">
                  <a16:creationId xmlns:a16="http://schemas.microsoft.com/office/drawing/2014/main" id="{68935ECC-1273-0D49-B0C3-486F91C8736F}"/>
                </a:ext>
              </a:extLst>
            </p:cNvPr>
            <p:cNvSpPr/>
            <p:nvPr/>
          </p:nvSpPr>
          <p:spPr>
            <a:xfrm>
              <a:off x="5571521" y="5161748"/>
              <a:ext cx="260432" cy="259551"/>
            </a:xfrm>
            <a:prstGeom prst="rect">
              <a:avLst/>
            </a:prstGeom>
            <a:noFill/>
            <a:ln w="12700" cap="flat" cmpd="sng">
              <a:solidFill>
                <a:srgbClr val="FF4B4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337;p55">
              <a:extLst>
                <a:ext uri="{FF2B5EF4-FFF2-40B4-BE49-F238E27FC236}">
                  <a16:creationId xmlns:a16="http://schemas.microsoft.com/office/drawing/2014/main" id="{44FE327F-A3FC-EE44-985F-5056C8AA9B96}"/>
                </a:ext>
              </a:extLst>
            </p:cNvPr>
            <p:cNvSpPr/>
            <p:nvPr/>
          </p:nvSpPr>
          <p:spPr>
            <a:xfrm>
              <a:off x="4967568" y="5625147"/>
              <a:ext cx="260432" cy="259551"/>
            </a:xfrm>
            <a:prstGeom prst="rect">
              <a:avLst/>
            </a:prstGeom>
            <a:noFill/>
            <a:ln w="12700" cap="flat" cmpd="sng">
              <a:solidFill>
                <a:srgbClr val="FF4B4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" name="Google Shape;338;p55">
            <a:extLst>
              <a:ext uri="{FF2B5EF4-FFF2-40B4-BE49-F238E27FC236}">
                <a16:creationId xmlns:a16="http://schemas.microsoft.com/office/drawing/2014/main" id="{2985D09E-3F22-0046-B101-712ECF2C4BF0}"/>
              </a:ext>
            </a:extLst>
          </p:cNvPr>
          <p:cNvGrpSpPr/>
          <p:nvPr/>
        </p:nvGrpSpPr>
        <p:grpSpPr>
          <a:xfrm>
            <a:off x="4888198" y="3561918"/>
            <a:ext cx="2239784" cy="1739516"/>
            <a:chOff x="8822436" y="3953047"/>
            <a:chExt cx="3299935" cy="2230124"/>
          </a:xfrm>
        </p:grpSpPr>
        <p:pic>
          <p:nvPicPr>
            <p:cNvPr id="35" name="Google Shape;339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36AFDBB-DE49-0749-83DF-D4CC23EC371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4783" r="82231"/>
            <a:stretch/>
          </p:blipFill>
          <p:spPr>
            <a:xfrm>
              <a:off x="8822436" y="3985051"/>
              <a:ext cx="1663737" cy="2196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40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2259595-B1B7-B740-931A-1105D515E83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8959" t="43963" r="62544"/>
            <a:stretch/>
          </p:blipFill>
          <p:spPr>
            <a:xfrm>
              <a:off x="10457538" y="3954523"/>
              <a:ext cx="795503" cy="2228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41;p5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B5BD29E-60B5-C044-862B-E9EF7FB2567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63545" t="43963" r="26916"/>
            <a:stretch/>
          </p:blipFill>
          <p:spPr>
            <a:xfrm>
              <a:off x="11229156" y="3953047"/>
              <a:ext cx="893215" cy="2228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42;p55">
              <a:extLst>
                <a:ext uri="{FF2B5EF4-FFF2-40B4-BE49-F238E27FC236}">
                  <a16:creationId xmlns:a16="http://schemas.microsoft.com/office/drawing/2014/main" id="{2F3C4316-EF44-5E4B-B39F-BB004C67A5C0}"/>
                </a:ext>
              </a:extLst>
            </p:cNvPr>
            <p:cNvSpPr/>
            <p:nvPr/>
          </p:nvSpPr>
          <p:spPr>
            <a:xfrm>
              <a:off x="8951111" y="4427960"/>
              <a:ext cx="3005138" cy="265471"/>
            </a:xfrm>
            <a:prstGeom prst="roundRect">
              <a:avLst>
                <a:gd name="adj" fmla="val 16667"/>
              </a:avLst>
            </a:prstGeom>
            <a:solidFill>
              <a:srgbClr val="FF9F9F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343;p55">
              <a:extLst>
                <a:ext uri="{FF2B5EF4-FFF2-40B4-BE49-F238E27FC236}">
                  <a16:creationId xmlns:a16="http://schemas.microsoft.com/office/drawing/2014/main" id="{A73ED030-BCAD-C94D-BA02-F65D1D7F0CF9}"/>
                </a:ext>
              </a:extLst>
            </p:cNvPr>
            <p:cNvSpPr/>
            <p:nvPr/>
          </p:nvSpPr>
          <p:spPr>
            <a:xfrm>
              <a:off x="8951111" y="5358596"/>
              <a:ext cx="3005138" cy="265471"/>
            </a:xfrm>
            <a:prstGeom prst="roundRect">
              <a:avLst>
                <a:gd name="adj" fmla="val 16667"/>
              </a:avLst>
            </a:prstGeom>
            <a:solidFill>
              <a:srgbClr val="FF9F9F">
                <a:alpha val="29803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344;p55">
              <a:extLst>
                <a:ext uri="{FF2B5EF4-FFF2-40B4-BE49-F238E27FC236}">
                  <a16:creationId xmlns:a16="http://schemas.microsoft.com/office/drawing/2014/main" id="{C59EE69C-960D-B143-B58A-95539569CE97}"/>
                </a:ext>
              </a:extLst>
            </p:cNvPr>
            <p:cNvSpPr/>
            <p:nvPr/>
          </p:nvSpPr>
          <p:spPr>
            <a:xfrm>
              <a:off x="10158448" y="4429895"/>
              <a:ext cx="260432" cy="259551"/>
            </a:xfrm>
            <a:prstGeom prst="rect">
              <a:avLst/>
            </a:prstGeom>
            <a:noFill/>
            <a:ln w="12700" cap="flat" cmpd="sng">
              <a:solidFill>
                <a:srgbClr val="FF4B4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345;p55">
              <a:extLst>
                <a:ext uri="{FF2B5EF4-FFF2-40B4-BE49-F238E27FC236}">
                  <a16:creationId xmlns:a16="http://schemas.microsoft.com/office/drawing/2014/main" id="{3A00674D-C672-7548-ADFE-8E23D0C8359F}"/>
                </a:ext>
              </a:extLst>
            </p:cNvPr>
            <p:cNvSpPr/>
            <p:nvPr/>
          </p:nvSpPr>
          <p:spPr>
            <a:xfrm>
              <a:off x="9410551" y="5364516"/>
              <a:ext cx="260432" cy="259551"/>
            </a:xfrm>
            <a:prstGeom prst="rect">
              <a:avLst/>
            </a:prstGeom>
            <a:noFill/>
            <a:ln w="12700" cap="flat" cmpd="sng">
              <a:solidFill>
                <a:srgbClr val="FF4B4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" name="Google Shape;465;p58">
            <a:extLst>
              <a:ext uri="{FF2B5EF4-FFF2-40B4-BE49-F238E27FC236}">
                <a16:creationId xmlns:a16="http://schemas.microsoft.com/office/drawing/2014/main" id="{BA6317BA-FE23-DE41-BEB2-F3F1383F9838}"/>
              </a:ext>
            </a:extLst>
          </p:cNvPr>
          <p:cNvSpPr txBox="1"/>
          <p:nvPr/>
        </p:nvSpPr>
        <p:spPr>
          <a:xfrm>
            <a:off x="1599699" y="3030712"/>
            <a:ext cx="3873124" cy="8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▲</a:t>
            </a:r>
            <a:r>
              <a:rPr lang="ko" altLang="en-US" sz="1100" dirty="0"/>
              <a:t> </a:t>
            </a:r>
            <a:r>
              <a:rPr lang="en-US" altLang="ko" sz="1100" dirty="0"/>
              <a:t>1</a:t>
            </a:r>
            <a:r>
              <a:rPr lang="en-US" altLang="ko-KR" sz="1100" dirty="0"/>
              <a:t>0</a:t>
            </a:r>
            <a:r>
              <a:rPr lang="ko-KR" altLang="en-US" sz="1100" dirty="0"/>
              <a:t>개월간의 지점별 고객의 </a:t>
            </a:r>
            <a:r>
              <a:rPr lang="en-US" altLang="ko-KR" sz="1100" dirty="0"/>
              <a:t>1</a:t>
            </a:r>
            <a:r>
              <a:rPr lang="ko-KR" altLang="en-US" sz="1100" dirty="0"/>
              <a:t>회 </a:t>
            </a:r>
            <a:r>
              <a:rPr lang="ko-KR" altLang="en-US" sz="1100" dirty="0" err="1"/>
              <a:t>방문시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                     평균 구매금액 </a:t>
            </a:r>
            <a:r>
              <a:rPr lang="en-US" altLang="ko-KR" sz="1100" dirty="0"/>
              <a:t>box</a:t>
            </a:r>
            <a:r>
              <a:rPr lang="ko-KR" altLang="en-US" sz="1100" dirty="0"/>
              <a:t> </a:t>
            </a:r>
            <a:r>
              <a:rPr lang="en-US" altLang="ko-KR" sz="1100" dirty="0"/>
              <a:t>plot</a:t>
            </a:r>
            <a:endParaRPr sz="1100" dirty="0"/>
          </a:p>
        </p:txBody>
      </p:sp>
      <p:sp>
        <p:nvSpPr>
          <p:cNvPr id="43" name="Google Shape;465;p58">
            <a:extLst>
              <a:ext uri="{FF2B5EF4-FFF2-40B4-BE49-F238E27FC236}">
                <a16:creationId xmlns:a16="http://schemas.microsoft.com/office/drawing/2014/main" id="{E5B1F307-D248-5548-A75B-050930C3CF83}"/>
              </a:ext>
            </a:extLst>
          </p:cNvPr>
          <p:cNvSpPr txBox="1"/>
          <p:nvPr/>
        </p:nvSpPr>
        <p:spPr>
          <a:xfrm>
            <a:off x="1738094" y="5049153"/>
            <a:ext cx="3873124" cy="8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▲</a:t>
            </a:r>
            <a:r>
              <a:rPr lang="ko" altLang="en-US" sz="1100" dirty="0"/>
              <a:t> </a:t>
            </a:r>
            <a:r>
              <a:rPr lang="en-US" altLang="ko" sz="1100" dirty="0"/>
              <a:t>1</a:t>
            </a:r>
            <a:r>
              <a:rPr lang="en-US" altLang="ko-KR" sz="1100" dirty="0"/>
              <a:t>0</a:t>
            </a:r>
            <a:r>
              <a:rPr lang="ko-KR" altLang="en-US" sz="1100" dirty="0"/>
              <a:t>개월간의 지점별 방문한 고객 </a:t>
            </a:r>
            <a:r>
              <a:rPr lang="en-US" altLang="ko-KR" sz="1100" dirty="0"/>
              <a:t>1</a:t>
            </a:r>
            <a:r>
              <a:rPr lang="ko-KR" altLang="en-US" sz="1100" dirty="0"/>
              <a:t>인당 </a:t>
            </a:r>
            <a:endParaRPr lang="en-US" altLang="ko-KR"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             평균 구매금액 </a:t>
            </a:r>
            <a:r>
              <a:rPr lang="en-US" altLang="ko-KR" sz="1100" dirty="0"/>
              <a:t>box</a:t>
            </a:r>
            <a:r>
              <a:rPr lang="ko-KR" altLang="en-US" sz="1100" dirty="0"/>
              <a:t> </a:t>
            </a:r>
            <a:r>
              <a:rPr lang="en-US" altLang="ko-KR" sz="1100" dirty="0"/>
              <a:t>plot</a:t>
            </a:r>
            <a:endParaRPr sz="1100" dirty="0"/>
          </a:p>
        </p:txBody>
      </p:sp>
      <p:sp>
        <p:nvSpPr>
          <p:cNvPr id="46" name="Google Shape;505;p60">
            <a:extLst>
              <a:ext uri="{FF2B5EF4-FFF2-40B4-BE49-F238E27FC236}">
                <a16:creationId xmlns:a16="http://schemas.microsoft.com/office/drawing/2014/main" id="{BB1E0178-3269-A44E-BB59-81541496E7EA}"/>
              </a:ext>
            </a:extLst>
          </p:cNvPr>
          <p:cNvSpPr/>
          <p:nvPr/>
        </p:nvSpPr>
        <p:spPr>
          <a:xfrm rot="5400000">
            <a:off x="3021316" y="3200371"/>
            <a:ext cx="3045954" cy="313800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4587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74E4EF3-AB03-C145-831C-FCEB241F0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4" t="-3016"/>
          <a:stretch/>
        </p:blipFill>
        <p:spPr>
          <a:xfrm>
            <a:off x="6249813" y="2242346"/>
            <a:ext cx="769202" cy="348836"/>
          </a:xfrm>
          <a:prstGeom prst="rect">
            <a:avLst/>
          </a:prstGeom>
        </p:spPr>
      </p:pic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주요 고객층 파악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회귀분석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Scatter plot 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F72C430-9F64-6F48-85F7-4162FA4FB30F}"/>
              </a:ext>
            </a:extLst>
          </p:cNvPr>
          <p:cNvGrpSpPr/>
          <p:nvPr/>
        </p:nvGrpSpPr>
        <p:grpSpPr>
          <a:xfrm>
            <a:off x="5576639" y="2224416"/>
            <a:ext cx="2889375" cy="2357505"/>
            <a:chOff x="968575" y="2308495"/>
            <a:chExt cx="2889375" cy="2357505"/>
          </a:xfrm>
        </p:grpSpPr>
        <p:pic>
          <p:nvPicPr>
            <p:cNvPr id="17" name="Google Shape;451;p58">
              <a:extLst>
                <a:ext uri="{FF2B5EF4-FFF2-40B4-BE49-F238E27FC236}">
                  <a16:creationId xmlns:a16="http://schemas.microsoft.com/office/drawing/2014/main" id="{0E25926B-BCAA-CC44-9FAC-D72058F2B7C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575" y="2722550"/>
              <a:ext cx="2793701" cy="194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452;p58">
              <a:extLst>
                <a:ext uri="{FF2B5EF4-FFF2-40B4-BE49-F238E27FC236}">
                  <a16:creationId xmlns:a16="http://schemas.microsoft.com/office/drawing/2014/main" id="{B36459A6-8415-3D45-8BFF-EEABCD8B8C40}"/>
                </a:ext>
              </a:extLst>
            </p:cNvPr>
            <p:cNvSpPr/>
            <p:nvPr/>
          </p:nvSpPr>
          <p:spPr>
            <a:xfrm>
              <a:off x="1641749" y="2308495"/>
              <a:ext cx="769201" cy="39612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3;p58">
              <a:extLst>
                <a:ext uri="{FF2B5EF4-FFF2-40B4-BE49-F238E27FC236}">
                  <a16:creationId xmlns:a16="http://schemas.microsoft.com/office/drawing/2014/main" id="{2C195AFD-B72C-B944-80DE-DCCC32A3F156}"/>
                </a:ext>
              </a:extLst>
            </p:cNvPr>
            <p:cNvSpPr/>
            <p:nvPr/>
          </p:nvSpPr>
          <p:spPr>
            <a:xfrm>
              <a:off x="1717951" y="3525150"/>
              <a:ext cx="1539101" cy="859150"/>
            </a:xfrm>
            <a:custGeom>
              <a:avLst/>
              <a:gdLst/>
              <a:ahLst/>
              <a:cxnLst/>
              <a:rect l="l" t="t" r="r" b="b"/>
              <a:pathLst>
                <a:path w="57397" h="34366" extrusionOk="0">
                  <a:moveTo>
                    <a:pt x="0" y="34366"/>
                  </a:moveTo>
                  <a:cubicBezTo>
                    <a:pt x="4716" y="28640"/>
                    <a:pt x="18728" y="76"/>
                    <a:pt x="28294" y="8"/>
                  </a:cubicBezTo>
                  <a:cubicBezTo>
                    <a:pt x="37860" y="-59"/>
                    <a:pt x="52547" y="28302"/>
                    <a:pt x="57397" y="33961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454;p58">
              <a:extLst>
                <a:ext uri="{FF2B5EF4-FFF2-40B4-BE49-F238E27FC236}">
                  <a16:creationId xmlns:a16="http://schemas.microsoft.com/office/drawing/2014/main" id="{A4A4A67D-640A-B345-BD14-3B9A2CD0C7EC}"/>
                </a:ext>
              </a:extLst>
            </p:cNvPr>
            <p:cNvSpPr/>
            <p:nvPr/>
          </p:nvSpPr>
          <p:spPr>
            <a:xfrm>
              <a:off x="2475750" y="2427700"/>
              <a:ext cx="212100" cy="18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D3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Google Shape;455;p58">
              <a:extLst>
                <a:ext uri="{FF2B5EF4-FFF2-40B4-BE49-F238E27FC236}">
                  <a16:creationId xmlns:a16="http://schemas.microsoft.com/office/drawing/2014/main" id="{6922B81C-4B0F-2743-81C7-0AD9CEEACD8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74175" y="2326425"/>
              <a:ext cx="325847" cy="3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456;p58">
              <a:extLst>
                <a:ext uri="{FF2B5EF4-FFF2-40B4-BE49-F238E27FC236}">
                  <a16:creationId xmlns:a16="http://schemas.microsoft.com/office/drawing/2014/main" id="{0DB90EDC-5835-384C-AF1F-EC22164FC80D}"/>
                </a:ext>
              </a:extLst>
            </p:cNvPr>
            <p:cNvSpPr/>
            <p:nvPr/>
          </p:nvSpPr>
          <p:spPr>
            <a:xfrm>
              <a:off x="3182275" y="2447900"/>
              <a:ext cx="103500" cy="103500"/>
            </a:xfrm>
            <a:prstGeom prst="mathEqual">
              <a:avLst>
                <a:gd name="adj1" fmla="val 23520"/>
                <a:gd name="adj2" fmla="val 28985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7;p58">
              <a:extLst>
                <a:ext uri="{FF2B5EF4-FFF2-40B4-BE49-F238E27FC236}">
                  <a16:creationId xmlns:a16="http://schemas.microsoft.com/office/drawing/2014/main" id="{294047DE-E3FC-4E4C-A178-C89D67210F53}"/>
                </a:ext>
              </a:extLst>
            </p:cNvPr>
            <p:cNvSpPr txBox="1"/>
            <p:nvPr/>
          </p:nvSpPr>
          <p:spPr>
            <a:xfrm>
              <a:off x="3261850" y="2332400"/>
              <a:ext cx="5961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altLang="ko-Kore-KR" sz="1100" dirty="0"/>
                <a:t>60.95</a:t>
              </a:r>
              <a:endParaRPr sz="1100" dirty="0"/>
            </a:p>
          </p:txBody>
        </p:sp>
      </p:grpSp>
      <p:sp>
        <p:nvSpPr>
          <p:cNvPr id="27" name="CustomShape 3">
            <a:extLst>
              <a:ext uri="{FF2B5EF4-FFF2-40B4-BE49-F238E27FC236}">
                <a16:creationId xmlns:a16="http://schemas.microsoft.com/office/drawing/2014/main" id="{EB4DD5AB-A73D-7F49-8056-3EAF8FB896C5}"/>
              </a:ext>
            </a:extLst>
          </p:cNvPr>
          <p:cNvSpPr/>
          <p:nvPr/>
        </p:nvSpPr>
        <p:spPr>
          <a:xfrm>
            <a:off x="266565" y="5508920"/>
            <a:ext cx="8518295" cy="75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algn="ctr">
              <a:lnSpc>
                <a:spcPct val="100000"/>
              </a:lnSpc>
            </a:pP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구매금액을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예측하는 회귀분석 결과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연령의 회귀계수가 양의 값이 나왔지만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연령이 높다고 구매력이 높은 것은 아니라고 판단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8" name="Google Shape;465;p58">
            <a:extLst>
              <a:ext uri="{FF2B5EF4-FFF2-40B4-BE49-F238E27FC236}">
                <a16:creationId xmlns:a16="http://schemas.microsoft.com/office/drawing/2014/main" id="{0002506A-0AEB-B345-A187-A51F08016AA6}"/>
              </a:ext>
            </a:extLst>
          </p:cNvPr>
          <p:cNvSpPr txBox="1"/>
          <p:nvPr/>
        </p:nvSpPr>
        <p:spPr>
          <a:xfrm>
            <a:off x="5576640" y="4482625"/>
            <a:ext cx="3031406" cy="8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▲ </a:t>
            </a:r>
            <a:r>
              <a:rPr lang="ko" altLang="en-US" sz="1100" dirty="0"/>
              <a:t>연령과</a:t>
            </a:r>
            <a:r>
              <a:rPr lang="ko-KR" altLang="en-US" sz="1100" dirty="0"/>
              <a:t> 연령</a:t>
            </a:r>
            <a:r>
              <a:rPr lang="en-US" altLang="ko-KR" sz="1100" dirty="0"/>
              <a:t>^2</a:t>
            </a:r>
            <a:r>
              <a:rPr lang="ko-KR" altLang="en-US" sz="1100" dirty="0"/>
              <a:t> 의 </a:t>
            </a:r>
            <a:r>
              <a:rPr lang="ko-KR" altLang="en-US" sz="1100" dirty="0" err="1"/>
              <a:t>회귀계수를</a:t>
            </a:r>
            <a:r>
              <a:rPr lang="ko-KR" altLang="en-US" sz="1100" dirty="0"/>
              <a:t> 이용하여 연령과 </a:t>
            </a:r>
            <a:r>
              <a:rPr lang="ko-KR" altLang="en-US" sz="1100" dirty="0" err="1"/>
              <a:t>구매금액을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이차함수</a:t>
            </a:r>
            <a:r>
              <a:rPr lang="ko-KR" altLang="en-US" sz="1100" dirty="0"/>
              <a:t> 형태로 나타냈을 때</a:t>
            </a:r>
            <a:endParaRPr lang="en-US" altLang="ko-KR"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/>
              <a:t>꼭지점에서 연령은 </a:t>
            </a:r>
            <a:r>
              <a:rPr lang="en-US" altLang="ko-KR" sz="1100" dirty="0"/>
              <a:t>60.95</a:t>
            </a:r>
            <a:r>
              <a:rPr lang="ko-KR" altLang="en-US" sz="1100" dirty="0"/>
              <a:t>이므로 </a:t>
            </a:r>
            <a:r>
              <a:rPr lang="en-US" altLang="ko-KR" sz="1100" dirty="0"/>
              <a:t>61</a:t>
            </a:r>
            <a:r>
              <a:rPr lang="ko-KR" altLang="en-US" sz="1100" dirty="0"/>
              <a:t>세를 기준으로 </a:t>
            </a:r>
            <a:r>
              <a:rPr lang="ko-KR" altLang="en-US" sz="1100" dirty="0" err="1"/>
              <a:t>구매금액이</a:t>
            </a:r>
            <a:r>
              <a:rPr lang="ko-KR" altLang="en-US" sz="1100" dirty="0"/>
              <a:t> 대칭</a:t>
            </a:r>
            <a:endParaRPr lang="en-US" altLang="ko-KR"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 </a:t>
            </a:r>
            <a:endParaRPr sz="1100" dirty="0"/>
          </a:p>
        </p:txBody>
      </p:sp>
      <p:pic>
        <p:nvPicPr>
          <p:cNvPr id="8" name="그림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06A1082-C53E-BB48-957C-1242B3B54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5" y="1945839"/>
            <a:ext cx="4896559" cy="3124271"/>
          </a:xfrm>
          <a:prstGeom prst="rect">
            <a:avLst/>
          </a:prstGeom>
        </p:spPr>
      </p:pic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83070C61-B502-B44E-9328-885C2B86A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02" b="-25837"/>
          <a:stretch/>
        </p:blipFill>
        <p:spPr>
          <a:xfrm>
            <a:off x="5632988" y="2244298"/>
            <a:ext cx="601201" cy="4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5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주요 고객층 파악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 plot 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Google Shape;449;p58">
            <a:extLst>
              <a:ext uri="{FF2B5EF4-FFF2-40B4-BE49-F238E27FC236}">
                <a16:creationId xmlns:a16="http://schemas.microsoft.com/office/drawing/2014/main" id="{610A0C65-8E80-B348-8156-F5BA5ECDB1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11" y="2813291"/>
            <a:ext cx="3180817" cy="2310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58;p58">
            <a:extLst>
              <a:ext uri="{FF2B5EF4-FFF2-40B4-BE49-F238E27FC236}">
                <a16:creationId xmlns:a16="http://schemas.microsoft.com/office/drawing/2014/main" id="{0BBD791B-6F8A-6F4C-907A-66827ED9FDB7}"/>
              </a:ext>
            </a:extLst>
          </p:cNvPr>
          <p:cNvSpPr/>
          <p:nvPr/>
        </p:nvSpPr>
        <p:spPr>
          <a:xfrm>
            <a:off x="1447536" y="2456441"/>
            <a:ext cx="4945897" cy="82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rgbClr val="3F3F3F"/>
                </a:solidFill>
              </a:rPr>
              <a:t>연령대별</a:t>
            </a:r>
            <a:r>
              <a:rPr lang="ko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600" b="1" dirty="0">
                <a:solidFill>
                  <a:srgbClr val="3F3F3F"/>
                </a:solidFill>
              </a:rPr>
              <a:t>매출 현황</a:t>
            </a:r>
            <a:br>
              <a:rPr lang="ko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463;p58">
            <a:extLst>
              <a:ext uri="{FF2B5EF4-FFF2-40B4-BE49-F238E27FC236}">
                <a16:creationId xmlns:a16="http://schemas.microsoft.com/office/drawing/2014/main" id="{983A7CA5-0C02-7044-B5AC-8BFFB2992E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96" y="2831658"/>
            <a:ext cx="3367030" cy="22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64;p58">
            <a:extLst>
              <a:ext uri="{FF2B5EF4-FFF2-40B4-BE49-F238E27FC236}">
                <a16:creationId xmlns:a16="http://schemas.microsoft.com/office/drawing/2014/main" id="{BF683137-BC52-E343-A6D2-500FBFC8C82C}"/>
              </a:ext>
            </a:extLst>
          </p:cNvPr>
          <p:cNvSpPr txBox="1"/>
          <p:nvPr/>
        </p:nvSpPr>
        <p:spPr>
          <a:xfrm>
            <a:off x="2056516" y="5109723"/>
            <a:ext cx="1565626" cy="30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▲ 연령대별 총매출  </a:t>
            </a:r>
            <a:endParaRPr sz="1100" dirty="0"/>
          </a:p>
        </p:txBody>
      </p:sp>
      <p:sp>
        <p:nvSpPr>
          <p:cNvPr id="31" name="Google Shape;465;p58">
            <a:extLst>
              <a:ext uri="{FF2B5EF4-FFF2-40B4-BE49-F238E27FC236}">
                <a16:creationId xmlns:a16="http://schemas.microsoft.com/office/drawing/2014/main" id="{C889EB53-D44B-D045-8AB4-77942A2ED66F}"/>
              </a:ext>
            </a:extLst>
          </p:cNvPr>
          <p:cNvSpPr txBox="1"/>
          <p:nvPr/>
        </p:nvSpPr>
        <p:spPr>
          <a:xfrm>
            <a:off x="5809131" y="5109078"/>
            <a:ext cx="1568438" cy="29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/>
              <a:t>▲ 연령대별 평균매출  </a:t>
            </a:r>
            <a:endParaRPr sz="11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30F2F2-04B7-F342-AA48-5E5A189D4916}"/>
              </a:ext>
            </a:extLst>
          </p:cNvPr>
          <p:cNvSpPr/>
          <p:nvPr/>
        </p:nvSpPr>
        <p:spPr>
          <a:xfrm>
            <a:off x="1317087" y="2544401"/>
            <a:ext cx="118231" cy="1182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29FCF0-6DE9-D64C-B975-5EFE6E0C3CE6}"/>
              </a:ext>
            </a:extLst>
          </p:cNvPr>
          <p:cNvSpPr/>
          <p:nvPr/>
        </p:nvSpPr>
        <p:spPr>
          <a:xfrm>
            <a:off x="968188" y="2261990"/>
            <a:ext cx="7297270" cy="32782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Google Shape;460;p58">
            <a:extLst>
              <a:ext uri="{FF2B5EF4-FFF2-40B4-BE49-F238E27FC236}">
                <a16:creationId xmlns:a16="http://schemas.microsoft.com/office/drawing/2014/main" id="{F2073051-6B1D-9345-8518-444F5F83FE61}"/>
              </a:ext>
            </a:extLst>
          </p:cNvPr>
          <p:cNvSpPr/>
          <p:nvPr/>
        </p:nvSpPr>
        <p:spPr>
          <a:xfrm>
            <a:off x="968188" y="1658513"/>
            <a:ext cx="7297269" cy="500915"/>
          </a:xfrm>
          <a:prstGeom prst="rect">
            <a:avLst/>
          </a:prstGeom>
          <a:solidFill>
            <a:srgbClr val="BDD7FC"/>
          </a:solidFill>
          <a:ln>
            <a:noFill/>
          </a:ln>
        </p:spPr>
        <p:txBody>
          <a:bodyPr spcFirstLastPara="1" wrap="square" lIns="67500" tIns="33750" rIns="67500" bIns="3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[ 주고객층 ] : 고객의 수가 많은 40대와 구매력이 높은 5060대</a:t>
            </a:r>
            <a:endParaRPr sz="2000" b="1" dirty="0"/>
          </a:p>
        </p:txBody>
      </p:sp>
      <p:sp>
        <p:nvSpPr>
          <p:cNvPr id="40" name="CustomShape 3">
            <a:extLst>
              <a:ext uri="{FF2B5EF4-FFF2-40B4-BE49-F238E27FC236}">
                <a16:creationId xmlns:a16="http://schemas.microsoft.com/office/drawing/2014/main" id="{DFCCF534-6AA5-FA41-8467-E744FA21009B}"/>
              </a:ext>
            </a:extLst>
          </p:cNvPr>
          <p:cNvSpPr/>
          <p:nvPr/>
        </p:nvSpPr>
        <p:spPr>
          <a:xfrm>
            <a:off x="325375" y="5654166"/>
            <a:ext cx="8518295" cy="75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상대적으로 평균 구매금액 적지만 수가 많은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40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대와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 구매금액은 높지만 수가 적은 </a:t>
            </a: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50,60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대를 주요 고객층으로 선정 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7863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BE0379-E363-E843-AD70-535CB52FE402}"/>
              </a:ext>
            </a:extLst>
          </p:cNvPr>
          <p:cNvSpPr/>
          <p:nvPr/>
        </p:nvSpPr>
        <p:spPr>
          <a:xfrm>
            <a:off x="3756174" y="3339589"/>
            <a:ext cx="4519295" cy="601250"/>
          </a:xfrm>
          <a:prstGeom prst="rect">
            <a:avLst/>
          </a:prstGeom>
          <a:solidFill>
            <a:srgbClr val="FFC7C6"/>
          </a:solidFill>
          <a:ln>
            <a:solidFill>
              <a:srgbClr val="FF9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170B51BB-2887-A841-B313-42E25288CE2E}"/>
              </a:ext>
            </a:extLst>
          </p:cNvPr>
          <p:cNvSpPr/>
          <p:nvPr/>
        </p:nvSpPr>
        <p:spPr>
          <a:xfrm>
            <a:off x="3397154" y="1907483"/>
            <a:ext cx="4201366" cy="4141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>
              <a:lnSpc>
                <a:spcPct val="100000"/>
              </a:lnSpc>
            </a:pP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주문 데이터를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학습용과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000" b="1" spc="-1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검증용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 분류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sz="2800" b="1" spc="-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</a:t>
            </a:r>
            <a:r>
              <a:rPr lang="ko-KR" altLang="en-US" sz="20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학습용 데이터를 이용해 연관 규칙 추출</a:t>
            </a:r>
            <a:endParaRPr lang="en-US" altLang="ko-KR" sz="2000" b="1" spc="-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지지도</a:t>
            </a:r>
            <a:r>
              <a:rPr lang="en-US" altLang="ko-KR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신뢰도</a:t>
            </a:r>
            <a:r>
              <a:rPr lang="en-US" altLang="ko-KR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향상도 이용</a:t>
            </a:r>
            <a:endParaRPr lang="en-US" altLang="ko-KR" sz="2000" b="1" spc="-1" dirty="0">
              <a:solidFill>
                <a:schemeClr val="bg2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1"/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HitRate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=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β0 + β1</a:t>
            </a:r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supA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+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β2</a:t>
            </a:r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supB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+ </a:t>
            </a:r>
          </a:p>
          <a:p>
            <a:pPr lvl="1"/>
            <a:r>
              <a:rPr lang="ko-KR" altLang="en-US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            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β</a:t>
            </a:r>
            <a:r>
              <a:rPr lang="en-US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3</a:t>
            </a:r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sup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+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β</a:t>
            </a:r>
            <a:r>
              <a:rPr lang="en-US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4</a:t>
            </a:r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conf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+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β</a:t>
            </a:r>
            <a:r>
              <a:rPr lang="en-US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5</a:t>
            </a:r>
            <a:r>
              <a:rPr lang="ko-Kore-KR" b="1" i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lift </a:t>
            </a:r>
            <a:r>
              <a:rPr lang="ko-Kore-K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+ </a:t>
            </a:r>
            <a:r>
              <a:rPr lang="el-GR" b="1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ε </a:t>
            </a:r>
            <a:endParaRPr lang="el-GR" sz="24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 </a:t>
            </a:r>
            <a:r>
              <a:rPr lang="ko-KR" altLang="en-US" sz="20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검증용</a:t>
            </a:r>
            <a:r>
              <a:rPr lang="ko-KR" altLang="en-US" sz="20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데이터를 통해 적중률 계산</a:t>
            </a:r>
            <a:endParaRPr lang="en-US" sz="2000" b="1" spc="-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spc="-1" dirty="0">
                <a:solidFill>
                  <a:schemeClr val="bg1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적중률 </a:t>
            </a:r>
            <a:r>
              <a:rPr lang="en-US" altLang="ko-KR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</a:t>
            </a:r>
            <a:r>
              <a:rPr lang="ko-KR" altLang="en-US" b="1" spc="-1" dirty="0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추천 점수</a:t>
            </a:r>
            <a:endParaRPr lang="en-US" b="1" spc="-1" dirty="0">
              <a:solidFill>
                <a:schemeClr val="bg2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sz="2215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추천 점수가 높은 상품 순서대로 선정</a:t>
            </a:r>
            <a:endParaRPr lang="en-US" altLang="ko-KR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endParaRPr lang="en-US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8" name="CustomShape 1"/>
          <p:cNvSpPr/>
          <p:nvPr/>
        </p:nvSpPr>
        <p:spPr>
          <a:xfrm>
            <a:off x="217800" y="379800"/>
            <a:ext cx="874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분석 </a:t>
            </a:r>
            <a:r>
              <a:rPr lang="en-US" altLang="ko-KR" sz="2400" spc="-1" dirty="0">
                <a:solidFill>
                  <a:srgbClr val="000000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spc="-1" dirty="0" err="1">
                <a:solidFill>
                  <a:srgbClr val="000000"/>
                </a:solidFill>
                <a:latin typeface="맑은 고딕"/>
                <a:ea typeface="맑은 고딕"/>
              </a:rPr>
              <a:t>연관분석</a:t>
            </a:r>
            <a:r>
              <a:rPr lang="ko-KR" altLang="en-US" sz="3200" b="1" spc="-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spc="-1" dirty="0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218520" y="957600"/>
            <a:ext cx="8742600" cy="360"/>
          </a:xfrm>
          <a:prstGeom prst="line">
            <a:avLst/>
          </a:prstGeom>
          <a:ln w="442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CC61100-9734-43A4-9457-763FFBE1FC10}"/>
              </a:ext>
            </a:extLst>
          </p:cNvPr>
          <p:cNvSpPr/>
          <p:nvPr/>
        </p:nvSpPr>
        <p:spPr>
          <a:xfrm>
            <a:off x="218520" y="6558120"/>
            <a:ext cx="8742600" cy="360"/>
          </a:xfrm>
          <a:prstGeom prst="line">
            <a:avLst/>
          </a:prstGeom>
          <a:ln w="442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76DBAB2F-DDD3-4338-A76A-2294257D78CE}"/>
              </a:ext>
            </a:extLst>
          </p:cNvPr>
          <p:cNvSpPr/>
          <p:nvPr/>
        </p:nvSpPr>
        <p:spPr>
          <a:xfrm>
            <a:off x="217800" y="6550200"/>
            <a:ext cx="29023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alibri"/>
              </a:rPr>
              <a:t>B반 1조</a:t>
            </a:r>
            <a:endParaRPr lang="en-US" sz="1400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E10DF8D-D240-4300-AFD5-98146D55F042}"/>
              </a:ext>
            </a:extLst>
          </p:cNvPr>
          <p:cNvSpPr/>
          <p:nvPr/>
        </p:nvSpPr>
        <p:spPr>
          <a:xfrm>
            <a:off x="6053400" y="6545520"/>
            <a:ext cx="30902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400" spc="-1" dirty="0">
                <a:solidFill>
                  <a:srgbClr val="000000"/>
                </a:solidFill>
                <a:latin typeface="Calibri"/>
              </a:rPr>
              <a:t>POSCO AI〮BIGDATA</a:t>
            </a:r>
            <a:endParaRPr lang="en-US" sz="1400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62598B0-A993-47CC-B008-19EAA9F054EB}"/>
              </a:ext>
            </a:extLst>
          </p:cNvPr>
          <p:cNvSpPr/>
          <p:nvPr/>
        </p:nvSpPr>
        <p:spPr>
          <a:xfrm>
            <a:off x="989246" y="1447556"/>
            <a:ext cx="4201366" cy="3375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077" tIns="41538" rIns="83077" bIns="41538"/>
          <a:lstStyle/>
          <a:p>
            <a:pPr>
              <a:lnSpc>
                <a:spcPct val="100000"/>
              </a:lnSpc>
            </a:pPr>
            <a:endParaRPr lang="en-US" sz="2215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BD5C7E-AFCB-734B-ACD6-EF19CF1EDC21}"/>
              </a:ext>
            </a:extLst>
          </p:cNvPr>
          <p:cNvSpPr/>
          <p:nvPr/>
        </p:nvSpPr>
        <p:spPr>
          <a:xfrm>
            <a:off x="1178586" y="1766168"/>
            <a:ext cx="1941534" cy="651353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 분류</a:t>
            </a:r>
            <a:endParaRPr lang="ko-Kore-KR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549F5C-DA51-3648-A9AC-BDA767BE574F}"/>
              </a:ext>
            </a:extLst>
          </p:cNvPr>
          <p:cNvSpPr/>
          <p:nvPr/>
        </p:nvSpPr>
        <p:spPr>
          <a:xfrm>
            <a:off x="1153534" y="2941497"/>
            <a:ext cx="1966586" cy="651353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연관 규칙 추출</a:t>
            </a:r>
            <a:endParaRPr lang="ko-Kore-KR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36BEA-F508-8D4A-B180-BB34AB6F577C}"/>
              </a:ext>
            </a:extLst>
          </p:cNvPr>
          <p:cNvSpPr/>
          <p:nvPr/>
        </p:nvSpPr>
        <p:spPr>
          <a:xfrm>
            <a:off x="1166060" y="4116826"/>
            <a:ext cx="1966586" cy="651353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적중률</a:t>
            </a:r>
            <a:endParaRPr lang="ko-Kore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4564C9-DAED-AE43-83C8-60A0568F5CFD}"/>
              </a:ext>
            </a:extLst>
          </p:cNvPr>
          <p:cNvSpPr/>
          <p:nvPr/>
        </p:nvSpPr>
        <p:spPr>
          <a:xfrm>
            <a:off x="1178586" y="5292156"/>
            <a:ext cx="1966586" cy="651353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추천 상품 선택</a:t>
            </a:r>
            <a:endParaRPr lang="ko-Kore-KR" b="1" dirty="0">
              <a:solidFill>
                <a:schemeClr val="tx1"/>
              </a:solidFill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B12DAF32-0F0B-E64B-96AC-821F2F12AE13}"/>
              </a:ext>
            </a:extLst>
          </p:cNvPr>
          <p:cNvSpPr/>
          <p:nvPr/>
        </p:nvSpPr>
        <p:spPr>
          <a:xfrm>
            <a:off x="217800" y="982672"/>
            <a:ext cx="7764120" cy="6901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회귀모형기반 </a:t>
            </a:r>
            <a:r>
              <a:rPr lang="ko-KR" altLang="en-US" sz="2400" b="1" spc="-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연관상품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  <a: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  </a:t>
            </a:r>
            <a:br>
              <a:rPr lang="en-US" altLang="ko-KR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sz="2400" b="1" strike="noStrike" spc="-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sz="2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3C5A6CB-B108-0648-B6A3-B33DC65288B5}"/>
              </a:ext>
            </a:extLst>
          </p:cNvPr>
          <p:cNvSpPr/>
          <p:nvPr/>
        </p:nvSpPr>
        <p:spPr>
          <a:xfrm>
            <a:off x="2009005" y="2492958"/>
            <a:ext cx="305748" cy="3883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BA0366F8-169E-D54C-8D55-2B7A77E6E702}"/>
              </a:ext>
            </a:extLst>
          </p:cNvPr>
          <p:cNvSpPr/>
          <p:nvPr/>
        </p:nvSpPr>
        <p:spPr>
          <a:xfrm>
            <a:off x="1996479" y="3660001"/>
            <a:ext cx="305748" cy="3883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D6C179B-B8D2-C24B-A596-63CA25D62535}"/>
              </a:ext>
            </a:extLst>
          </p:cNvPr>
          <p:cNvSpPr/>
          <p:nvPr/>
        </p:nvSpPr>
        <p:spPr>
          <a:xfrm>
            <a:off x="1983953" y="4861821"/>
            <a:ext cx="305748" cy="38830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41226455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71577</TotalTime>
  <Words>746</Words>
  <Application>Microsoft Macintosh PowerPoint</Application>
  <PresentationFormat>화면 슬라이드 쇼(4:3)</PresentationFormat>
  <Paragraphs>137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Malgun Gothic</vt:lpstr>
      <vt:lpstr>Calibri</vt:lpstr>
      <vt:lpstr>Arial</vt:lpstr>
      <vt:lpstr>Nanum Myeongjo</vt:lpstr>
      <vt:lpstr>이롭게 바탕체 OTF Medium</vt:lpstr>
      <vt:lpstr>Wingdings</vt:lpstr>
      <vt:lpstr>Malgun Gothic</vt:lpstr>
      <vt:lpstr>Calibri Light</vt:lpstr>
      <vt:lpstr>Symbol</vt:lpstr>
      <vt:lpstr>Times New Roman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Windows 사용자</dc:creator>
  <dc:description/>
  <cp:lastModifiedBy>hwangsohee</cp:lastModifiedBy>
  <cp:revision>238</cp:revision>
  <dcterms:created xsi:type="dcterms:W3CDTF">2020-02-17T07:31:50Z</dcterms:created>
  <dcterms:modified xsi:type="dcterms:W3CDTF">2020-05-08T07:01:13Z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